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to Sans T Chinese Bold" charset="1" panose="020B0800000000000000"/>
      <p:regular r:id="rId17"/>
    </p:embeddedFont>
    <p:embeddedFont>
      <p:font typeface="Noto Sans T Chinese" charset="1" panose="020B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66090" y="7628372"/>
            <a:ext cx="6199171" cy="756169"/>
            <a:chOff x="0" y="0"/>
            <a:chExt cx="8265562" cy="100822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指導老師：王啟樺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822739" y="2021259"/>
            <a:ext cx="9139911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SYNTHETIC DATA VAULT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22739" y="1262926"/>
            <a:ext cx="56736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04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22739" y="7628372"/>
            <a:ext cx="6199171" cy="756169"/>
            <a:chOff x="0" y="0"/>
            <a:chExt cx="8265562" cy="100822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17040"/>
              <a:ext cx="8265562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巖昀叡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cap="flat" w="25400">
              <a:solidFill>
                <a:srgbClr val="FA643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一次嘗試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05011"/>
            <a:ext cx="5459063" cy="3529678"/>
          </a:xfrm>
          <a:custGeom>
            <a:avLst/>
            <a:gdLst/>
            <a:ahLst/>
            <a:cxnLst/>
            <a:rect r="r" b="b" t="t" l="l"/>
            <a:pathLst>
              <a:path h="3529678" w="5459063">
                <a:moveTo>
                  <a:pt x="0" y="0"/>
                </a:moveTo>
                <a:lnTo>
                  <a:pt x="5459063" y="0"/>
                </a:lnTo>
                <a:lnTo>
                  <a:pt x="5459063" y="3529678"/>
                </a:lnTo>
                <a:lnTo>
                  <a:pt x="0" y="352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3105" y="2183855"/>
            <a:ext cx="4905858" cy="3171991"/>
          </a:xfrm>
          <a:custGeom>
            <a:avLst/>
            <a:gdLst/>
            <a:ahLst/>
            <a:cxnLst/>
            <a:rect r="r" b="b" t="t" l="l"/>
            <a:pathLst>
              <a:path h="3171991" w="4905858">
                <a:moveTo>
                  <a:pt x="0" y="0"/>
                </a:moveTo>
                <a:lnTo>
                  <a:pt x="4905858" y="0"/>
                </a:lnTo>
                <a:lnTo>
                  <a:pt x="4905858" y="3171991"/>
                </a:lnTo>
                <a:lnTo>
                  <a:pt x="0" y="317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04305" y="2110137"/>
            <a:ext cx="5054995" cy="3319426"/>
          </a:xfrm>
          <a:custGeom>
            <a:avLst/>
            <a:gdLst/>
            <a:ahLst/>
            <a:cxnLst/>
            <a:rect r="r" b="b" t="t" l="l"/>
            <a:pathLst>
              <a:path h="3319426" w="5054995">
                <a:moveTo>
                  <a:pt x="0" y="0"/>
                </a:moveTo>
                <a:lnTo>
                  <a:pt x="5054995" y="0"/>
                </a:lnTo>
                <a:lnTo>
                  <a:pt x="5054995" y="3319426"/>
                </a:lnTo>
                <a:lnTo>
                  <a:pt x="0" y="3319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543" y="5534689"/>
            <a:ext cx="5332221" cy="3447665"/>
          </a:xfrm>
          <a:custGeom>
            <a:avLst/>
            <a:gdLst/>
            <a:ahLst/>
            <a:cxnLst/>
            <a:rect r="r" b="b" t="t" l="l"/>
            <a:pathLst>
              <a:path h="3447665" w="5332221">
                <a:moveTo>
                  <a:pt x="0" y="0"/>
                </a:moveTo>
                <a:lnTo>
                  <a:pt x="5332220" y="0"/>
                </a:lnTo>
                <a:lnTo>
                  <a:pt x="5332220" y="3447665"/>
                </a:lnTo>
                <a:lnTo>
                  <a:pt x="0" y="3447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80259" y="5705005"/>
            <a:ext cx="4731551" cy="3107033"/>
          </a:xfrm>
          <a:custGeom>
            <a:avLst/>
            <a:gdLst/>
            <a:ahLst/>
            <a:cxnLst/>
            <a:rect r="r" b="b" t="t" l="l"/>
            <a:pathLst>
              <a:path h="3107033" w="4731551">
                <a:moveTo>
                  <a:pt x="0" y="0"/>
                </a:moveTo>
                <a:lnTo>
                  <a:pt x="4731550" y="0"/>
                </a:lnTo>
                <a:lnTo>
                  <a:pt x="4731550" y="3107033"/>
                </a:lnTo>
                <a:lnTo>
                  <a:pt x="0" y="3107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07109" y="5639318"/>
            <a:ext cx="5061863" cy="3238408"/>
          </a:xfrm>
          <a:custGeom>
            <a:avLst/>
            <a:gdLst/>
            <a:ahLst/>
            <a:cxnLst/>
            <a:rect r="r" b="b" t="t" l="l"/>
            <a:pathLst>
              <a:path h="3238408" w="5061863">
                <a:moveTo>
                  <a:pt x="0" y="0"/>
                </a:moveTo>
                <a:lnTo>
                  <a:pt x="5061864" y="0"/>
                </a:lnTo>
                <a:lnTo>
                  <a:pt x="5061864" y="3238408"/>
                </a:lnTo>
                <a:lnTo>
                  <a:pt x="0" y="3238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02003" y="705167"/>
            <a:ext cx="64839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使用數據10%的ads 訓練時間11秒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149" y="3504542"/>
            <a:ext cx="5123617" cy="3277916"/>
          </a:xfrm>
          <a:custGeom>
            <a:avLst/>
            <a:gdLst/>
            <a:ahLst/>
            <a:cxnLst/>
            <a:rect r="r" b="b" t="t" l="l"/>
            <a:pathLst>
              <a:path h="3277916" w="5123617">
                <a:moveTo>
                  <a:pt x="0" y="0"/>
                </a:moveTo>
                <a:lnTo>
                  <a:pt x="5123617" y="0"/>
                </a:lnTo>
                <a:lnTo>
                  <a:pt x="5123617" y="3277916"/>
                </a:lnTo>
                <a:lnTo>
                  <a:pt x="0" y="327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4290" y="3375642"/>
            <a:ext cx="5785129" cy="3535716"/>
          </a:xfrm>
          <a:custGeom>
            <a:avLst/>
            <a:gdLst/>
            <a:ahLst/>
            <a:cxnLst/>
            <a:rect r="r" b="b" t="t" l="l"/>
            <a:pathLst>
              <a:path h="3535716" w="5785129">
                <a:moveTo>
                  <a:pt x="0" y="0"/>
                </a:moveTo>
                <a:lnTo>
                  <a:pt x="5785130" y="0"/>
                </a:lnTo>
                <a:lnTo>
                  <a:pt x="5785130" y="3535716"/>
                </a:lnTo>
                <a:lnTo>
                  <a:pt x="0" y="3535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4142" y="3628352"/>
            <a:ext cx="5599715" cy="3283005"/>
          </a:xfrm>
          <a:custGeom>
            <a:avLst/>
            <a:gdLst/>
            <a:ahLst/>
            <a:cxnLst/>
            <a:rect r="r" b="b" t="t" l="l"/>
            <a:pathLst>
              <a:path h="3283005" w="5599715">
                <a:moveTo>
                  <a:pt x="0" y="0"/>
                </a:moveTo>
                <a:lnTo>
                  <a:pt x="5599716" y="0"/>
                </a:lnTo>
                <a:lnTo>
                  <a:pt x="5599716" y="3283006"/>
                </a:lnTo>
                <a:lnTo>
                  <a:pt x="0" y="3283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163313" y="1028700"/>
          <a:ext cx="7922747" cy="8204032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4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定性方法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Sequential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62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順序數據表示有序記錄，例如時間序列。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201940" y="1041484"/>
          <a:ext cx="7922747" cy="8204105"/>
        </p:xfrm>
        <a:graphic>
          <a:graphicData uri="http://schemas.openxmlformats.org/drawingml/2006/table">
            <a:tbl>
              <a:tblPr/>
              <a:tblGrid>
                <a:gridCol w="3961373"/>
                <a:gridCol w="3961373"/>
              </a:tblGrid>
              <a:tr h="13270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Single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Multi table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643F"/>
                    </a:solidFill>
                  </a:tcPr>
                </a:tc>
              </a:tr>
              <a:tr h="6877048"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包含資訊的行和列。每行通常代表一個新實體，例如使用者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多表數據存在於多個表中，每個表都有行和列。例如ads與feeds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32684" y="2272665"/>
            <a:ext cx="10822632" cy="569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功能：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Preparation：載入數據、自動檢查metadata。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Modeling：多種合成數據生成模型，如CTGAN, TVAE等。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Sampling：創建遵循與真實數據相同的格式和數學屬性的合成數據。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Evaluation：提供合成數據評估工具，確保生成數據的品質。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使用：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Preparation：為metadata分類，確保輸出結果符合邏輯。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Modeling：選擇適合我們數據類型的生成模型，進行合成數據的生成。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Sampling：根據特定條件生成我們需要的合成數據。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Evaluation：評估合成數據與真實數據的相似性，確保數據品質。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SDV Ecosystem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modeling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89874" y="4415790"/>
            <a:ext cx="5308253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spc="-67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Constraints</a:t>
            </a:r>
            <a:r>
              <a:rPr lang="en-US" sz="2700" spc="-67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：添加預/自定義邏輯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 spc="-67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Preprocessing</a:t>
            </a:r>
            <a:r>
              <a:rPr lang="en-US" sz="2700" spc="-67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：匿名化敏感數據。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5031" y="4177665"/>
            <a:ext cx="9697938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Preparation：清洗和整理數據，設置數據的metadata。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Modeling：選擇和訓練生成模型。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Sampling：從訓練好的模型中生成新數據。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Evaluation：評估生成數據的質量和準確性。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SDV Ecosystem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3550" y="3939540"/>
            <a:ext cx="6515100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metadata應該包含以下信息：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欄位名稱：定義每個欄位的名稱。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欄位類型：數字、類別、時間等。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約束條件：例如數字範圍、類別枚舉值等。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metadata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9220" y="2272665"/>
            <a:ext cx="11009561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Gaussian Copula：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定義：基於高斯分佈的Copula模型，用於捕捉變數間的相依性。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適用：適合數據分佈接近正態分佈的情況。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CTGAN (Conditional Tabular GAN)：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定義：基於GAN的生成模型，專為表格數據設計，處理類別和連續數據。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適用：適合類別和連續混合的數據集。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TVAE (Tabular Variational Autoencoder)：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定義：基於VAE的生成模型，專為表格數據設計，處理數據的潛在結構。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適用：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model差別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3250" y="3225165"/>
            <a:ext cx="12001500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直接Sampling：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定義：從模型中生成不受約束的數據。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適用：生成一般性數據，不需要特定條件。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Conditional Sampling：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定義：根據指定條件生成數據。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適用：當需要生成符合特定條件的數據時使用，例如特定類別或範圍內的數據。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5198011" cy="771670"/>
            <a:chOff x="0" y="0"/>
            <a:chExt cx="6930681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930681" cy="1028893"/>
              <a:chOff x="0" y="0"/>
              <a:chExt cx="6365772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67042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6367042">
                    <a:moveTo>
                      <a:pt x="5813322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5813322" y="0"/>
                    </a:lnTo>
                    <a:cubicBezTo>
                      <a:pt x="6119392" y="0"/>
                      <a:pt x="6367042" y="211567"/>
                      <a:pt x="6367042" y="473042"/>
                    </a:cubicBezTo>
                    <a:cubicBezTo>
                      <a:pt x="6365772" y="733433"/>
                      <a:pt x="6118122" y="945029"/>
                      <a:pt x="5813322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36922" y="264301"/>
              <a:ext cx="565683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Sampling與Conditional Sampling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5502" y="2748915"/>
            <a:ext cx="10880675" cy="426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功能：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diagnostic：執行基本檢查以確保合成數據有效。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dataquality：比較真實數據和合成數據的統計相似性。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visualization：並排可視化真實數據和合成數據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使用：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diagnostic：確保合成數據的代表性。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dataquality：檢查生成數據的合理性，綜合評估生成數據的整體品質。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visualization：直觀感受兩者分佈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2865"/>
            <a:ext cx="4376118" cy="771670"/>
            <a:chOff x="0" y="0"/>
            <a:chExt cx="5834825" cy="102889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360507" cy="945029"/>
              </a:xfrm>
              <a:custGeom>
                <a:avLst/>
                <a:gdLst/>
                <a:ahLst/>
                <a:cxnLst/>
                <a:rect r="r" b="b" t="t" l="l"/>
                <a:pathLst>
                  <a:path h="945029" w="5360507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536214" y="264301"/>
              <a:ext cx="4762396" cy="46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Evaluation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DAGL3JF0PPs</dc:identifier>
  <dcterms:modified xsi:type="dcterms:W3CDTF">2011-08-01T06:04:30Z</dcterms:modified>
  <cp:revision>1</cp:revision>
  <dc:title>Synthetic Data Vault</dc:title>
</cp:coreProperties>
</file>